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79"/>
  </p:notesMasterIdLst>
  <p:handoutMasterIdLst>
    <p:handoutMasterId r:id="rId80"/>
  </p:handoutMasterIdLst>
  <p:sldIdLst>
    <p:sldId id="607" r:id="rId70"/>
    <p:sldId id="616" r:id="rId71"/>
    <p:sldId id="617" r:id="rId72"/>
    <p:sldId id="615" r:id="rId73"/>
    <p:sldId id="614" r:id="rId74"/>
    <p:sldId id="618" r:id="rId75"/>
    <p:sldId id="612" r:id="rId76"/>
    <p:sldId id="613" r:id="rId77"/>
    <p:sldId id="611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3" autoAdjust="0"/>
    <p:restoredTop sz="92328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108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viewProps" Target="viewProp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2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7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8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66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94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21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47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22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9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2/26/18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2/26/18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2/26/18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generate" TargetMode="External"/><Relationship Id="rId5" Type="http://schemas.openxmlformats.org/officeDocument/2006/relationships/hyperlink" Target="https://github.com/ekenes/conferences/tree/master/ds-2018/smart-mapping" TargetMode="External"/><Relationship Id="rId4" Type="http://schemas.openxmlformats.org/officeDocument/2006/relationships/hyperlink" Target="https://developers.arcgis.com/javascript/latest/guide/visualization-overview/index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096654"/>
            <a:ext cx="6766586" cy="914400"/>
          </a:xfrm>
        </p:spPr>
        <p:txBody>
          <a:bodyPr/>
          <a:lstStyle/>
          <a:p>
            <a:pPr algn="l"/>
            <a:r>
              <a:rPr lang="en-US" sz="4400" dirty="0"/>
              <a:t>Building a Web App for Data Exploration with Smart Mapping</a:t>
            </a:r>
            <a:endParaRPr lang="en-US" sz="4400" b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125354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3112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08E2D4-A103-C540-A4C8-C92C3C196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3780"/>
            <a:ext cx="10287000" cy="785455"/>
          </a:xfrm>
        </p:spPr>
        <p:txBody>
          <a:bodyPr>
            <a:normAutofit/>
          </a:bodyPr>
          <a:lstStyle/>
          <a:p>
            <a:r>
              <a:rPr lang="en-US" sz="3200" dirty="0"/>
              <a:t>Visualization in the ArcGIS API for JavaScript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B0B23C-234C-A340-8B19-5CA51C3D31DE}"/>
              </a:ext>
            </a:extLst>
          </p:cNvPr>
          <p:cNvSpPr txBox="1"/>
          <p:nvPr/>
        </p:nvSpPr>
        <p:spPr>
          <a:xfrm>
            <a:off x="1957396" y="1156752"/>
            <a:ext cx="26324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FeatureLayer</a:t>
            </a:r>
            <a:endParaRPr lang="en-US" sz="2400" dirty="0"/>
          </a:p>
          <a:p>
            <a:r>
              <a:rPr lang="en-US" sz="2400" dirty="0"/>
              <a:t>  renderer</a:t>
            </a:r>
          </a:p>
          <a:p>
            <a:r>
              <a:rPr lang="en-US" sz="2400" dirty="0"/>
              <a:t>    visual variables</a:t>
            </a:r>
          </a:p>
        </p:txBody>
      </p:sp>
      <p:pic>
        <p:nvPicPr>
          <p:cNvPr id="8" name="Picture 7" descr="Screen Shot 2017-11-30 at 5.36.02 PM.png">
            <a:extLst>
              <a:ext uri="{FF2B5EF4-FFF2-40B4-BE49-F238E27FC236}">
                <a16:creationId xmlns:a16="http://schemas.microsoft.com/office/drawing/2014/main" id="{62FEF15F-830A-8844-A24C-73B62132E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952504"/>
            <a:ext cx="6066023" cy="2967848"/>
          </a:xfrm>
          <a:prstGeom prst="rect">
            <a:avLst/>
          </a:prstGeom>
        </p:spPr>
      </p:pic>
      <p:pic>
        <p:nvPicPr>
          <p:cNvPr id="10" name="Picture 9" descr="Screen Shot 2017-11-30 at 5.32.02 PM.png">
            <a:extLst>
              <a:ext uri="{FF2B5EF4-FFF2-40B4-BE49-F238E27FC236}">
                <a16:creationId xmlns:a16="http://schemas.microsoft.com/office/drawing/2014/main" id="{D46ABE7F-AA72-D349-B3EF-DE2B39A15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97" y="906478"/>
            <a:ext cx="2472952" cy="50957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57BB2E-88B5-A74E-B5AC-891BC7F80B48}"/>
              </a:ext>
            </a:extLst>
          </p:cNvPr>
          <p:cNvSpPr/>
          <p:nvPr/>
        </p:nvSpPr>
        <p:spPr>
          <a:xfrm>
            <a:off x="9727001" y="3373308"/>
            <a:ext cx="1721224" cy="1805359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CD996-72E2-8D49-9378-61A6F9B308EC}"/>
              </a:ext>
            </a:extLst>
          </p:cNvPr>
          <p:cNvSpPr txBox="1"/>
          <p:nvPr/>
        </p:nvSpPr>
        <p:spPr>
          <a:xfrm>
            <a:off x="6751824" y="3373308"/>
            <a:ext cx="2519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Visualization </a:t>
            </a:r>
          </a:p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is hard</a:t>
            </a:r>
          </a:p>
        </p:txBody>
      </p:sp>
    </p:spTree>
    <p:extLst>
      <p:ext uri="{BB962C8B-B14F-4D97-AF65-F5344CB8AC3E}">
        <p14:creationId xmlns:p14="http://schemas.microsoft.com/office/powerpoint/2010/main" val="2356964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28EB845-CC9A-5548-8DEE-A3EA46EA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593" y="283683"/>
            <a:ext cx="7770813" cy="492443"/>
          </a:xfrm>
        </p:spPr>
        <p:txBody>
          <a:bodyPr/>
          <a:lstStyle/>
          <a:p>
            <a:r>
              <a:rPr lang="en-US" sz="3200" dirty="0"/>
              <a:t>Smart Mapping</a:t>
            </a:r>
          </a:p>
        </p:txBody>
      </p:sp>
      <p:pic>
        <p:nvPicPr>
          <p:cNvPr id="7" name="Picture 6" descr="Screen Shot 2017-07-06 at 3.14.08 PM.png">
            <a:extLst>
              <a:ext uri="{FF2B5EF4-FFF2-40B4-BE49-F238E27FC236}">
                <a16:creationId xmlns:a16="http://schemas.microsoft.com/office/drawing/2014/main" id="{D6C28E50-0FA1-D049-A75B-10A8EA4E6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67" y="3213997"/>
            <a:ext cx="3905641" cy="2212613"/>
          </a:xfrm>
          <a:prstGeom prst="rect">
            <a:avLst/>
          </a:prstGeom>
        </p:spPr>
      </p:pic>
      <p:pic>
        <p:nvPicPr>
          <p:cNvPr id="8" name="Picture 7" descr="Screen Shot 2017-07-06 at 3.15.36 PM.png">
            <a:extLst>
              <a:ext uri="{FF2B5EF4-FFF2-40B4-BE49-F238E27FC236}">
                <a16:creationId xmlns:a16="http://schemas.microsoft.com/office/drawing/2014/main" id="{274E8FD8-D8B0-DD49-B71B-B2B345407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55" y="3697283"/>
            <a:ext cx="3203490" cy="2160152"/>
          </a:xfrm>
          <a:prstGeom prst="rect">
            <a:avLst/>
          </a:prstGeom>
        </p:spPr>
      </p:pic>
      <p:pic>
        <p:nvPicPr>
          <p:cNvPr id="10" name="Picture 9" descr="Screen Shot 2017-07-06 at 2.53.38 PM.png">
            <a:extLst>
              <a:ext uri="{FF2B5EF4-FFF2-40B4-BE49-F238E27FC236}">
                <a16:creationId xmlns:a16="http://schemas.microsoft.com/office/drawing/2014/main" id="{98C7DC0E-56BA-1E4E-BD2E-9C1B55411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27" y="1461607"/>
            <a:ext cx="3669989" cy="2498860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C1AA8EF5-E364-7E45-B351-954CF3A765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78" y="1064743"/>
            <a:ext cx="3856767" cy="2653738"/>
          </a:xfrm>
          <a:prstGeom prst="rect">
            <a:avLst/>
          </a:prstGeom>
        </p:spPr>
      </p:pic>
      <p:pic>
        <p:nvPicPr>
          <p:cNvPr id="12" name="Picture 11" descr="Screen Shot 2017-07-08 at 12.18.55 PM.png">
            <a:extLst>
              <a:ext uri="{FF2B5EF4-FFF2-40B4-BE49-F238E27FC236}">
                <a16:creationId xmlns:a16="http://schemas.microsoft.com/office/drawing/2014/main" id="{51FB84A3-9504-F142-887B-EEED1992D9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8" y="3321616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1639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5168-C82A-5C4C-8043-7A435BE79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818" y="217554"/>
            <a:ext cx="7770813" cy="492443"/>
          </a:xfrm>
        </p:spPr>
        <p:txBody>
          <a:bodyPr/>
          <a:lstStyle/>
          <a:p>
            <a:r>
              <a:rPr lang="en-US" sz="3200" dirty="0"/>
              <a:t>Color schemes and themes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205A5B-A66A-8540-851A-12FEE2038617}"/>
              </a:ext>
            </a:extLst>
          </p:cNvPr>
          <p:cNvSpPr txBox="1"/>
          <p:nvPr/>
        </p:nvSpPr>
        <p:spPr>
          <a:xfrm>
            <a:off x="8641367" y="2306859"/>
            <a:ext cx="2444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Above and below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DF8C6-ED9A-D240-AFA6-7891FA7D7C44}"/>
              </a:ext>
            </a:extLst>
          </p:cNvPr>
          <p:cNvSpPr txBox="1"/>
          <p:nvPr/>
        </p:nvSpPr>
        <p:spPr>
          <a:xfrm>
            <a:off x="1105611" y="1434734"/>
            <a:ext cx="1732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to low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FC971-1EA6-7B4F-8265-E755D9E535E4}"/>
              </a:ext>
            </a:extLst>
          </p:cNvPr>
          <p:cNvSpPr txBox="1"/>
          <p:nvPr/>
        </p:nvSpPr>
        <p:spPr>
          <a:xfrm>
            <a:off x="5157796" y="1024755"/>
            <a:ext cx="1412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Extremes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123A4-51C2-E645-A490-B85CA925D533}"/>
              </a:ext>
            </a:extLst>
          </p:cNvPr>
          <p:cNvSpPr txBox="1"/>
          <p:nvPr/>
        </p:nvSpPr>
        <p:spPr>
          <a:xfrm>
            <a:off x="5078916" y="3132081"/>
            <a:ext cx="1782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Centered on</a:t>
            </a:r>
          </a:p>
        </p:txBody>
      </p:sp>
      <p:pic>
        <p:nvPicPr>
          <p:cNvPr id="12" name="Picture 11" descr="high-to-low.png">
            <a:extLst>
              <a:ext uri="{FF2B5EF4-FFF2-40B4-BE49-F238E27FC236}">
                <a16:creationId xmlns:a16="http://schemas.microsoft.com/office/drawing/2014/main" id="{06B8432B-E8D6-4049-9083-1D9F20D71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76" y="1920567"/>
            <a:ext cx="2311400" cy="1930400"/>
          </a:xfrm>
          <a:prstGeom prst="rect">
            <a:avLst/>
          </a:prstGeom>
        </p:spPr>
      </p:pic>
      <p:pic>
        <p:nvPicPr>
          <p:cNvPr id="13" name="Picture 12" descr="Screen Shot 2017-12-05 at 9.36.57 AM.png">
            <a:extLst>
              <a:ext uri="{FF2B5EF4-FFF2-40B4-BE49-F238E27FC236}">
                <a16:creationId xmlns:a16="http://schemas.microsoft.com/office/drawing/2014/main" id="{AD873230-5A7A-4C4A-BD32-6F843A5F2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80" y="3706190"/>
            <a:ext cx="1536700" cy="1016000"/>
          </a:xfrm>
          <a:prstGeom prst="rect">
            <a:avLst/>
          </a:prstGeom>
        </p:spPr>
      </p:pic>
      <p:pic>
        <p:nvPicPr>
          <p:cNvPr id="14" name="Picture 13" descr="above-and-below.png">
            <a:extLst>
              <a:ext uri="{FF2B5EF4-FFF2-40B4-BE49-F238E27FC236}">
                <a16:creationId xmlns:a16="http://schemas.microsoft.com/office/drawing/2014/main" id="{C118AC86-AB72-8842-9BAD-71CD932573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67" y="2885767"/>
            <a:ext cx="2298700" cy="1930400"/>
          </a:xfrm>
          <a:prstGeom prst="rect">
            <a:avLst/>
          </a:prstGeom>
        </p:spPr>
      </p:pic>
      <p:pic>
        <p:nvPicPr>
          <p:cNvPr id="15" name="Picture 14" descr="Screen Shot 2017-12-05 at 9.37.19 AM.png">
            <a:extLst>
              <a:ext uri="{FF2B5EF4-FFF2-40B4-BE49-F238E27FC236}">
                <a16:creationId xmlns:a16="http://schemas.microsoft.com/office/drawing/2014/main" id="{0F2D6600-8853-8148-9861-FDE3647BFF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141" y="1612542"/>
            <a:ext cx="2286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94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6321A-C696-7242-9D11-5DAD0ACA4793}"/>
              </a:ext>
            </a:extLst>
          </p:cNvPr>
          <p:cNvSpPr txBox="1"/>
          <p:nvPr/>
        </p:nvSpPr>
        <p:spPr>
          <a:xfrm>
            <a:off x="2149899" y="677704"/>
            <a:ext cx="1851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err="1"/>
              <a:t>FeatureLayer</a:t>
            </a:r>
            <a:endParaRPr lang="en-US" dirty="0"/>
          </a:p>
          <a:p>
            <a:pPr lvl="0"/>
            <a:r>
              <a:rPr lang="en-US" dirty="0" err="1"/>
              <a:t>CSVLayer</a:t>
            </a:r>
            <a:endParaRPr lang="en-US" dirty="0"/>
          </a:p>
          <a:p>
            <a:pPr lvl="0"/>
            <a:r>
              <a:rPr lang="en-US" dirty="0" err="1"/>
              <a:t>SceneLayer</a:t>
            </a:r>
            <a:endParaRPr lang="en-US" dirty="0"/>
          </a:p>
          <a:p>
            <a:pPr lvl="0"/>
            <a:r>
              <a:rPr lang="en-US" dirty="0" err="1"/>
              <a:t>MapImageLayer</a:t>
            </a:r>
            <a:endParaRPr lang="en-US" dirty="0"/>
          </a:p>
          <a:p>
            <a:pPr lvl="0"/>
            <a:r>
              <a:rPr lang="en-US" dirty="0"/>
              <a:t>Other sources…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70B21-A386-8D4C-B36E-DD47988FB312}"/>
              </a:ext>
            </a:extLst>
          </p:cNvPr>
          <p:cNvSpPr txBox="1"/>
          <p:nvPr/>
        </p:nvSpPr>
        <p:spPr>
          <a:xfrm>
            <a:off x="7002282" y="4431725"/>
            <a:ext cx="2688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query data stats</a:t>
            </a:r>
          </a:p>
          <a:p>
            <a:pPr lvl="0"/>
            <a:r>
              <a:rPr lang="en-US" dirty="0"/>
              <a:t>get optimal color scheme</a:t>
            </a:r>
          </a:p>
          <a:p>
            <a:pPr lvl="0"/>
            <a:r>
              <a:rPr lang="en-US" dirty="0"/>
              <a:t>map data values to colors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FBEE6B-A018-8B49-92EA-2BCAAFD5BBF9}"/>
              </a:ext>
            </a:extLst>
          </p:cNvPr>
          <p:cNvSpPr/>
          <p:nvPr/>
        </p:nvSpPr>
        <p:spPr>
          <a:xfrm>
            <a:off x="3604087" y="2383958"/>
            <a:ext cx="2138190" cy="19088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09538"/>
            <a:endParaRPr lang="en-US" dirty="0"/>
          </a:p>
          <a:p>
            <a:pPr marL="109538"/>
            <a:r>
              <a:rPr lang="en-US" dirty="0" err="1"/>
              <a:t>basemap</a:t>
            </a:r>
            <a:endParaRPr lang="en-US" dirty="0"/>
          </a:p>
          <a:p>
            <a:pPr marL="109538"/>
            <a:r>
              <a:rPr lang="en-US" dirty="0"/>
              <a:t>field/expression</a:t>
            </a:r>
          </a:p>
          <a:p>
            <a:pPr marL="109538"/>
            <a:r>
              <a:rPr lang="en-US" dirty="0"/>
              <a:t>theme</a:t>
            </a:r>
          </a:p>
          <a:p>
            <a:pPr marL="109538"/>
            <a:r>
              <a:rPr lang="en-US" i="1" dirty="0"/>
              <a:t>other options...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47F9EA-1E8E-4144-9077-50549D7E394A}"/>
              </a:ext>
            </a:extLst>
          </p:cNvPr>
          <p:cNvGrpSpPr/>
          <p:nvPr/>
        </p:nvGrpSpPr>
        <p:grpSpPr>
          <a:xfrm>
            <a:off x="3839272" y="2510726"/>
            <a:ext cx="1698872" cy="405997"/>
            <a:chOff x="2937590" y="2079617"/>
            <a:chExt cx="1698872" cy="101932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172F208-3A6B-4049-83E7-AC311A850FC2}"/>
                </a:ext>
              </a:extLst>
            </p:cNvPr>
            <p:cNvSpPr/>
            <p:nvPr/>
          </p:nvSpPr>
          <p:spPr>
            <a:xfrm>
              <a:off x="2937590" y="2079617"/>
              <a:ext cx="1698872" cy="101932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45E7F95E-0457-8F45-9F9E-D96C91E733CC}"/>
                </a:ext>
              </a:extLst>
            </p:cNvPr>
            <p:cNvSpPr/>
            <p:nvPr/>
          </p:nvSpPr>
          <p:spPr>
            <a:xfrm>
              <a:off x="2967445" y="2109471"/>
              <a:ext cx="1639162" cy="9596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/>
                <a:t>Layer</a:t>
              </a:r>
              <a:endParaRPr lang="en-US" sz="1400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FFE6D-584B-9042-B3C7-704F9D32D299}"/>
              </a:ext>
            </a:extLst>
          </p:cNvPr>
          <p:cNvGrpSpPr/>
          <p:nvPr/>
        </p:nvGrpSpPr>
        <p:grpSpPr>
          <a:xfrm>
            <a:off x="2149899" y="244706"/>
            <a:ext cx="1698872" cy="405997"/>
            <a:chOff x="2937590" y="2079617"/>
            <a:chExt cx="1698872" cy="101932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26152A4-3F55-0343-BE4B-94DC347CFE2D}"/>
                </a:ext>
              </a:extLst>
            </p:cNvPr>
            <p:cNvSpPr/>
            <p:nvPr/>
          </p:nvSpPr>
          <p:spPr>
            <a:xfrm>
              <a:off x="2937590" y="2079617"/>
              <a:ext cx="1698872" cy="101932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6CE198B4-7DA5-4641-8B5B-A2AA978A0FE3}"/>
                </a:ext>
              </a:extLst>
            </p:cNvPr>
            <p:cNvSpPr/>
            <p:nvPr/>
          </p:nvSpPr>
          <p:spPr>
            <a:xfrm>
              <a:off x="2967445" y="2109471"/>
              <a:ext cx="1639162" cy="95961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/>
                <a:t>DATA</a:t>
              </a:r>
              <a:endParaRPr lang="en-US" sz="1600" b="1" kern="12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3EBFB8-8008-C843-8FD7-2F93AC9FF2D9}"/>
              </a:ext>
            </a:extLst>
          </p:cNvPr>
          <p:cNvSpPr/>
          <p:nvPr/>
        </p:nvSpPr>
        <p:spPr>
          <a:xfrm>
            <a:off x="6884838" y="2383958"/>
            <a:ext cx="2138190" cy="190888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09538" algn="ctr"/>
            <a:r>
              <a:rPr lang="en-US" sz="2800" dirty="0"/>
              <a:t>Renderer</a:t>
            </a:r>
          </a:p>
          <a:p>
            <a:pPr marL="109538" algn="ctr"/>
            <a:r>
              <a:rPr lang="en-US" sz="2800" dirty="0"/>
              <a:t>creator</a:t>
            </a:r>
          </a:p>
          <a:p>
            <a:pPr marL="109538" algn="ctr"/>
            <a:r>
              <a:rPr lang="en-US" sz="1600" dirty="0"/>
              <a:t>(Smart Mapping)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D09F09-4288-7644-9A94-E06B7EE7C5D9}"/>
              </a:ext>
            </a:extLst>
          </p:cNvPr>
          <p:cNvSpPr/>
          <p:nvPr/>
        </p:nvSpPr>
        <p:spPr>
          <a:xfrm>
            <a:off x="5508289" y="1225352"/>
            <a:ext cx="2021000" cy="708312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Renderer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90A41A0-47C5-DA4B-9AC6-1D0CD1AD51DE}"/>
              </a:ext>
            </a:extLst>
          </p:cNvPr>
          <p:cNvSpPr/>
          <p:nvPr/>
        </p:nvSpPr>
        <p:spPr>
          <a:xfrm>
            <a:off x="1763916" y="423485"/>
            <a:ext cx="1646741" cy="2307619"/>
          </a:xfrm>
          <a:custGeom>
            <a:avLst/>
            <a:gdLst>
              <a:gd name="connsiteX0" fmla="*/ 294856 w 1646741"/>
              <a:gd name="connsiteY0" fmla="*/ 0 h 2307619"/>
              <a:gd name="connsiteX1" fmla="*/ 76369 w 1646741"/>
              <a:gd name="connsiteY1" fmla="*/ 436945 h 2307619"/>
              <a:gd name="connsiteX2" fmla="*/ 144647 w 1646741"/>
              <a:gd name="connsiteY2" fmla="*/ 1911637 h 2307619"/>
              <a:gd name="connsiteX3" fmla="*/ 1646741 w 1646741"/>
              <a:gd name="connsiteY3" fmla="*/ 2307619 h 230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741" h="2307619">
                <a:moveTo>
                  <a:pt x="294856" y="0"/>
                </a:moveTo>
                <a:cubicBezTo>
                  <a:pt x="198130" y="59169"/>
                  <a:pt x="101404" y="118339"/>
                  <a:pt x="76369" y="436945"/>
                </a:cubicBezTo>
                <a:cubicBezTo>
                  <a:pt x="51334" y="755551"/>
                  <a:pt x="-117082" y="1599858"/>
                  <a:pt x="144647" y="1911637"/>
                </a:cubicBezTo>
                <a:cubicBezTo>
                  <a:pt x="406376" y="2223416"/>
                  <a:pt x="1026558" y="2265517"/>
                  <a:pt x="1646741" y="2307619"/>
                </a:cubicBez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B50C513-48DC-C143-B792-8DDC8E34233A}"/>
              </a:ext>
            </a:extLst>
          </p:cNvPr>
          <p:cNvSpPr/>
          <p:nvPr/>
        </p:nvSpPr>
        <p:spPr>
          <a:xfrm>
            <a:off x="7684798" y="1538138"/>
            <a:ext cx="450629" cy="701402"/>
          </a:xfrm>
          <a:custGeom>
            <a:avLst/>
            <a:gdLst>
              <a:gd name="connsiteX0" fmla="*/ 273109 w 313889"/>
              <a:gd name="connsiteY0" fmla="*/ 1284165 h 1284165"/>
              <a:gd name="connsiteX1" fmla="*/ 300419 w 313889"/>
              <a:gd name="connsiteY1" fmla="*/ 683365 h 1284165"/>
              <a:gd name="connsiteX2" fmla="*/ 286764 w 313889"/>
              <a:gd name="connsiteY2" fmla="*/ 109874 h 1284165"/>
              <a:gd name="connsiteX3" fmla="*/ 0 w 313889"/>
              <a:gd name="connsiteY3" fmla="*/ 637 h 1284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889" h="1284165">
                <a:moveTo>
                  <a:pt x="273109" y="1284165"/>
                </a:moveTo>
                <a:cubicBezTo>
                  <a:pt x="285626" y="1081622"/>
                  <a:pt x="298143" y="879080"/>
                  <a:pt x="300419" y="683365"/>
                </a:cubicBezTo>
                <a:cubicBezTo>
                  <a:pt x="302695" y="487650"/>
                  <a:pt x="336834" y="223662"/>
                  <a:pt x="286764" y="109874"/>
                </a:cubicBezTo>
                <a:cubicBezTo>
                  <a:pt x="236694" y="-3914"/>
                  <a:pt x="118347" y="-1639"/>
                  <a:pt x="0" y="637"/>
                </a:cubicBez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A63C288-CB03-2C49-BAE7-975D72E47F59}"/>
              </a:ext>
            </a:extLst>
          </p:cNvPr>
          <p:cNvSpPr/>
          <p:nvPr/>
        </p:nvSpPr>
        <p:spPr>
          <a:xfrm>
            <a:off x="4561559" y="1538139"/>
            <a:ext cx="793418" cy="701401"/>
          </a:xfrm>
          <a:custGeom>
            <a:avLst/>
            <a:gdLst>
              <a:gd name="connsiteX0" fmla="*/ 669114 w 669114"/>
              <a:gd name="connsiteY0" fmla="*/ 23842 h 1498534"/>
              <a:gd name="connsiteX1" fmla="*/ 177520 w 669114"/>
              <a:gd name="connsiteY1" fmla="*/ 201351 h 1498534"/>
              <a:gd name="connsiteX2" fmla="*/ 0 w 669114"/>
              <a:gd name="connsiteY2" fmla="*/ 1498534 h 149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114" h="1498534">
                <a:moveTo>
                  <a:pt x="669114" y="23842"/>
                </a:moveTo>
                <a:cubicBezTo>
                  <a:pt x="479076" y="-10295"/>
                  <a:pt x="289039" y="-44431"/>
                  <a:pt x="177520" y="201351"/>
                </a:cubicBezTo>
                <a:cubicBezTo>
                  <a:pt x="66001" y="447133"/>
                  <a:pt x="33000" y="972833"/>
                  <a:pt x="0" y="1498534"/>
                </a:cubicBezTo>
              </a:path>
            </a:pathLst>
          </a:custGeom>
          <a:ln w="5715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0F735EF-8958-A448-B41E-D48E4CF685CC}"/>
              </a:ext>
            </a:extLst>
          </p:cNvPr>
          <p:cNvSpPr/>
          <p:nvPr/>
        </p:nvSpPr>
        <p:spPr>
          <a:xfrm>
            <a:off x="5841319" y="3318250"/>
            <a:ext cx="887601" cy="13655"/>
          </a:xfrm>
          <a:custGeom>
            <a:avLst/>
            <a:gdLst>
              <a:gd name="connsiteX0" fmla="*/ 0 w 887601"/>
              <a:gd name="connsiteY0" fmla="*/ 0 h 13655"/>
              <a:gd name="connsiteX1" fmla="*/ 887601 w 887601"/>
              <a:gd name="connsiteY1" fmla="*/ 13655 h 1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87601" h="13655">
                <a:moveTo>
                  <a:pt x="0" y="0"/>
                </a:moveTo>
                <a:lnTo>
                  <a:pt x="887601" y="13655"/>
                </a:lnTo>
              </a:path>
            </a:pathLst>
          </a:custGeom>
          <a:ln w="5715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creen Shot 2017-11-30 at 4.50.25 PM.png">
            <a:extLst>
              <a:ext uri="{FF2B5EF4-FFF2-40B4-BE49-F238E27FC236}">
                <a16:creationId xmlns:a16="http://schemas.microsoft.com/office/drawing/2014/main" id="{497E2DB0-86C1-E640-9796-A8A2E52888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84" y="4416950"/>
            <a:ext cx="3758432" cy="2324846"/>
          </a:xfrm>
          <a:prstGeom prst="rect">
            <a:avLst/>
          </a:prstGeom>
        </p:spPr>
      </p:pic>
      <p:pic>
        <p:nvPicPr>
          <p:cNvPr id="23" name="Picture 22" descr="Screen Shot 2017-11-30 at 4.53.18 PM.png">
            <a:extLst>
              <a:ext uri="{FF2B5EF4-FFF2-40B4-BE49-F238E27FC236}">
                <a16:creationId xmlns:a16="http://schemas.microsoft.com/office/drawing/2014/main" id="{CDE131F2-1113-A641-BB5A-10542410B0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56" y="4431725"/>
            <a:ext cx="4060960" cy="2324846"/>
          </a:xfrm>
          <a:prstGeom prst="rect">
            <a:avLst/>
          </a:prstGeom>
        </p:spPr>
      </p:pic>
      <p:pic>
        <p:nvPicPr>
          <p:cNvPr id="24" name="Picture 23" descr="Screen Shot 2017-11-30 at 5.01.04 PM.png">
            <a:extLst>
              <a:ext uri="{FF2B5EF4-FFF2-40B4-BE49-F238E27FC236}">
                <a16:creationId xmlns:a16="http://schemas.microsoft.com/office/drawing/2014/main" id="{DA3871CF-32DF-7E4F-9A17-817022FB8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7" y="4431725"/>
            <a:ext cx="1168400" cy="2159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91799EA-22DA-9F4D-9413-F88D38E9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247" y="263009"/>
            <a:ext cx="5016057" cy="492443"/>
          </a:xfrm>
        </p:spPr>
        <p:txBody>
          <a:bodyPr/>
          <a:lstStyle/>
          <a:p>
            <a:r>
              <a:rPr lang="en-US" sz="3200" dirty="0"/>
              <a:t>Smart Mapping Flow</a:t>
            </a:r>
          </a:p>
        </p:txBody>
      </p:sp>
    </p:spTree>
    <p:extLst>
      <p:ext uri="{BB962C8B-B14F-4D97-AF65-F5344CB8AC3E}">
        <p14:creationId xmlns:p14="http://schemas.microsoft.com/office/powerpoint/2010/main" val="3318805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1000274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Mexico Demographics</a:t>
            </a: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Ecological Marine Units (3D)</a:t>
            </a:r>
          </a:p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Earthquakes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Sample Apps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051531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AD724A95-FA44-4341-A3CD-7DCAC051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25" y="506577"/>
            <a:ext cx="10826496" cy="553998"/>
          </a:xfrm>
        </p:spPr>
        <p:txBody>
          <a:bodyPr/>
          <a:lstStyle/>
          <a:p>
            <a:r>
              <a:rPr lang="en-US" sz="3600" dirty="0"/>
              <a:t>Resources</a:t>
            </a:r>
            <a:endParaRPr lang="en-US" dirty="0"/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2EE1471E-7F35-344F-AE24-CF9B23B1E797}"/>
              </a:ext>
            </a:extLst>
          </p:cNvPr>
          <p:cNvSpPr txBox="1">
            <a:spLocks/>
          </p:cNvSpPr>
          <p:nvPr/>
        </p:nvSpPr>
        <p:spPr>
          <a:xfrm>
            <a:off x="914400" y="1178189"/>
            <a:ext cx="6652098" cy="4977246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4"/>
              </a:rPr>
              <a:t>https://developers.arcgis.com/javascript/latest/guide/visualization-overview/index.html</a:t>
            </a:r>
            <a:endParaRPr lang="en-US" dirty="0"/>
          </a:p>
          <a:p>
            <a:r>
              <a:rPr lang="en-US" dirty="0"/>
              <a:t>Demos/samples</a:t>
            </a:r>
          </a:p>
          <a:p>
            <a:pPr lvl="1">
              <a:buFontTx/>
              <a:buChar char="-"/>
            </a:pPr>
            <a:r>
              <a:rPr lang="en-US" dirty="0">
                <a:hlinkClick r:id="rId5"/>
              </a:rPr>
              <a:t>https://github.com/ekenes/conferences/tree/master/ds-2018/smart-mapping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>
                <a:hlinkClick r:id="rId6"/>
              </a:rPr>
              <a:t>https://developers.arcgis.com/javascript/latest/sample-code/index.html?search=generate</a:t>
            </a:r>
            <a:endParaRPr lang="en-US" dirty="0"/>
          </a:p>
          <a:p>
            <a:pPr lvl="1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919B5-AA2E-AE47-A847-B8C018C5E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171" y="0"/>
            <a:ext cx="3184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45475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8CAB8E2-1A76-924C-B0EE-974DE36C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/>
              <a:t>Please Take Our Survey!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D5255C-DA8F-7B4C-911F-24F81DD61205}"/>
              </a:ext>
            </a:extLst>
          </p:cNvPr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Download the </a:t>
            </a:r>
            <a:r>
              <a:rPr lang="en-US" sz="1400" b="1" dirty="0" err="1">
                <a:ea typeface="+mn-ea"/>
                <a:cs typeface="+mn-cs"/>
              </a:rPr>
              <a:t>Esri</a:t>
            </a:r>
            <a:r>
              <a:rPr lang="en-US" sz="1400" b="1" dirty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8CBCB4-FCA1-004A-960D-19C935BF123D}"/>
              </a:ext>
            </a:extLst>
          </p:cNvPr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33F56-121F-7C4B-A5C0-5583C623F352}"/>
              </a:ext>
            </a:extLst>
          </p:cNvPr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219316-D67C-C340-A8C9-D4365FDDCFF0}"/>
              </a:ext>
            </a:extLst>
          </p:cNvPr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35FC3-5374-6F47-A8F5-675CD39CB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76FDA4-2604-E649-8DAE-A0482EBF4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2B77B8-CFF6-B741-8FF5-5FC5AB3F09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04559-FE96-834C-9FD9-12F4016BE7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EDF66A-C943-9741-B5F5-DADAFC494B2C}"/>
              </a:ext>
            </a:extLst>
          </p:cNvPr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A321FD-23D4-A046-B797-26B776F3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C1AB69-F468-214A-AA04-A1F7BD23A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FCD572F0-F528-764B-A939-C104782A0F4F}"/>
              </a:ext>
            </a:extLst>
          </p:cNvPr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102560-9848-BC40-AD15-59EE6316DFE9}"/>
              </a:ext>
            </a:extLst>
          </p:cNvPr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646121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8329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9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215</Words>
  <Application>Microsoft Macintosh PowerPoint</Application>
  <PresentationFormat>Widescreen</PresentationFormat>
  <Paragraphs>64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Avenir LT Std 55 Roman</vt:lpstr>
      <vt:lpstr>Avenir LT Std 65 Medium</vt:lpstr>
      <vt:lpstr>Calibri</vt:lpstr>
      <vt:lpstr>Lucida Grande</vt:lpstr>
      <vt:lpstr>Esri_Corporate_Template-Dark</vt:lpstr>
      <vt:lpstr>Building a Web App for Data Exploration with Smart Mapping</vt:lpstr>
      <vt:lpstr>Visualization in the ArcGIS API for JavaScript</vt:lpstr>
      <vt:lpstr>Smart Mapping</vt:lpstr>
      <vt:lpstr>Color schemes and themes</vt:lpstr>
      <vt:lpstr>Smart Mapping Flow</vt:lpstr>
      <vt:lpstr>Sample Apps</vt:lpstr>
      <vt:lpstr>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2018-02-27T01:46:21Z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